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Lst>
  <p:sldSz cx="6858000" cy="12192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52" d="100"/>
          <a:sy n="52" d="100"/>
        </p:scale>
        <p:origin x="2862"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995312"/>
            <a:ext cx="5829300" cy="4244622"/>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6403623"/>
            <a:ext cx="5143500" cy="2943577"/>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E5831D9-3982-41FB-B786-DE95666C98D4}" type="datetimeFigureOut">
              <a:rPr lang="en-GB" smtClean="0"/>
              <a:t>30/08/2022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26A10F-DD62-40FD-8FDB-C0CA1F903184}" type="slidenum">
              <a:rPr lang="en-GB" smtClean="0"/>
              <a:t>‹#›</a:t>
            </a:fld>
            <a:endParaRPr lang="en-GB"/>
          </a:p>
        </p:txBody>
      </p:sp>
    </p:spTree>
    <p:extLst>
      <p:ext uri="{BB962C8B-B14F-4D97-AF65-F5344CB8AC3E}">
        <p14:creationId xmlns:p14="http://schemas.microsoft.com/office/powerpoint/2010/main" val="40469137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E5831D9-3982-41FB-B786-DE95666C98D4}" type="datetimeFigureOut">
              <a:rPr lang="en-GB" smtClean="0"/>
              <a:t>30/08/2022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26A10F-DD62-40FD-8FDB-C0CA1F903184}" type="slidenum">
              <a:rPr lang="en-GB" smtClean="0"/>
              <a:t>‹#›</a:t>
            </a:fld>
            <a:endParaRPr lang="en-GB"/>
          </a:p>
        </p:txBody>
      </p:sp>
    </p:spTree>
    <p:extLst>
      <p:ext uri="{BB962C8B-B14F-4D97-AF65-F5344CB8AC3E}">
        <p14:creationId xmlns:p14="http://schemas.microsoft.com/office/powerpoint/2010/main" val="3292506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3039537"/>
            <a:ext cx="5915025" cy="5071532"/>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8159048"/>
            <a:ext cx="5915025" cy="2666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E5831D9-3982-41FB-B786-DE95666C98D4}" type="datetimeFigureOut">
              <a:rPr lang="en-GB" smtClean="0"/>
              <a:t>30/08/2022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26A10F-DD62-40FD-8FDB-C0CA1F903184}" type="slidenum">
              <a:rPr lang="en-GB" smtClean="0"/>
              <a:t>‹#›</a:t>
            </a:fld>
            <a:endParaRPr lang="en-GB"/>
          </a:p>
        </p:txBody>
      </p:sp>
    </p:spTree>
    <p:extLst>
      <p:ext uri="{BB962C8B-B14F-4D97-AF65-F5344CB8AC3E}">
        <p14:creationId xmlns:p14="http://schemas.microsoft.com/office/powerpoint/2010/main" val="15804017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3245556"/>
            <a:ext cx="2914650" cy="773571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3245556"/>
            <a:ext cx="2914650" cy="773571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E5831D9-3982-41FB-B786-DE95666C98D4}" type="datetimeFigureOut">
              <a:rPr lang="en-GB" smtClean="0"/>
              <a:t>30/08/2022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26A10F-DD62-40FD-8FDB-C0CA1F903184}" type="slidenum">
              <a:rPr lang="en-GB" smtClean="0"/>
              <a:t>‹#›</a:t>
            </a:fld>
            <a:endParaRPr lang="en-GB"/>
          </a:p>
        </p:txBody>
      </p:sp>
    </p:spTree>
    <p:extLst>
      <p:ext uri="{BB962C8B-B14F-4D97-AF65-F5344CB8AC3E}">
        <p14:creationId xmlns:p14="http://schemas.microsoft.com/office/powerpoint/2010/main" val="7493471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649114"/>
            <a:ext cx="5915025" cy="2356556"/>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988734"/>
            <a:ext cx="2901255" cy="146473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4453467"/>
            <a:ext cx="2901255" cy="65503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988734"/>
            <a:ext cx="2915543" cy="146473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4453467"/>
            <a:ext cx="2915543" cy="65503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E5831D9-3982-41FB-B786-DE95666C98D4}" type="datetimeFigureOut">
              <a:rPr lang="en-GB" smtClean="0"/>
              <a:t>30/08/2022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26A10F-DD62-40FD-8FDB-C0CA1F903184}" type="slidenum">
              <a:rPr lang="en-GB" smtClean="0"/>
              <a:t>‹#›</a:t>
            </a:fld>
            <a:endParaRPr lang="en-GB"/>
          </a:p>
        </p:txBody>
      </p:sp>
    </p:spTree>
    <p:extLst>
      <p:ext uri="{BB962C8B-B14F-4D97-AF65-F5344CB8AC3E}">
        <p14:creationId xmlns:p14="http://schemas.microsoft.com/office/powerpoint/2010/main" val="910253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E5831D9-3982-41FB-B786-DE95666C98D4}" type="datetimeFigureOut">
              <a:rPr lang="en-GB" smtClean="0"/>
              <a:t>30/08/2022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26A10F-DD62-40FD-8FDB-C0CA1F903184}" type="slidenum">
              <a:rPr lang="en-GB" smtClean="0"/>
              <a:t>‹#›</a:t>
            </a:fld>
            <a:endParaRPr lang="en-GB"/>
          </a:p>
        </p:txBody>
      </p:sp>
    </p:spTree>
    <p:extLst>
      <p:ext uri="{BB962C8B-B14F-4D97-AF65-F5344CB8AC3E}">
        <p14:creationId xmlns:p14="http://schemas.microsoft.com/office/powerpoint/2010/main" val="14456935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5831D9-3982-41FB-B786-DE95666C98D4}" type="datetimeFigureOut">
              <a:rPr lang="en-GB" smtClean="0"/>
              <a:t>30/08/2022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26A10F-DD62-40FD-8FDB-C0CA1F903184}" type="slidenum">
              <a:rPr lang="en-GB" smtClean="0"/>
              <a:t>‹#›</a:t>
            </a:fld>
            <a:endParaRPr lang="en-GB"/>
          </a:p>
        </p:txBody>
      </p:sp>
    </p:spTree>
    <p:extLst>
      <p:ext uri="{BB962C8B-B14F-4D97-AF65-F5344CB8AC3E}">
        <p14:creationId xmlns:p14="http://schemas.microsoft.com/office/powerpoint/2010/main" val="15212198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812800"/>
            <a:ext cx="2211884" cy="28448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755425"/>
            <a:ext cx="3471863" cy="8664222"/>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3657600"/>
            <a:ext cx="2211884" cy="6776156"/>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7E5831D9-3982-41FB-B786-DE95666C98D4}" type="datetimeFigureOut">
              <a:rPr lang="en-GB" smtClean="0"/>
              <a:t>30/08/2022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26A10F-DD62-40FD-8FDB-C0CA1F903184}" type="slidenum">
              <a:rPr lang="en-GB" smtClean="0"/>
              <a:t>‹#›</a:t>
            </a:fld>
            <a:endParaRPr lang="en-GB"/>
          </a:p>
        </p:txBody>
      </p:sp>
    </p:spTree>
    <p:extLst>
      <p:ext uri="{BB962C8B-B14F-4D97-AF65-F5344CB8AC3E}">
        <p14:creationId xmlns:p14="http://schemas.microsoft.com/office/powerpoint/2010/main" val="12400676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812800"/>
            <a:ext cx="2211884" cy="28448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755425"/>
            <a:ext cx="3471863" cy="8664222"/>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3657600"/>
            <a:ext cx="2211884" cy="6776156"/>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7E5831D9-3982-41FB-B786-DE95666C98D4}" type="datetimeFigureOut">
              <a:rPr lang="en-GB" smtClean="0"/>
              <a:t>30/08/2022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26A10F-DD62-40FD-8FDB-C0CA1F903184}" type="slidenum">
              <a:rPr lang="en-GB" smtClean="0"/>
              <a:t>‹#›</a:t>
            </a:fld>
            <a:endParaRPr lang="en-GB"/>
          </a:p>
        </p:txBody>
      </p:sp>
    </p:spTree>
    <p:extLst>
      <p:ext uri="{BB962C8B-B14F-4D97-AF65-F5344CB8AC3E}">
        <p14:creationId xmlns:p14="http://schemas.microsoft.com/office/powerpoint/2010/main" val="4787253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E5831D9-3982-41FB-B786-DE95666C98D4}" type="datetimeFigureOut">
              <a:rPr lang="en-GB" smtClean="0"/>
              <a:t>30/08/2022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26A10F-DD62-40FD-8FDB-C0CA1F903184}" type="slidenum">
              <a:rPr lang="en-GB" smtClean="0"/>
              <a:t>‹#›</a:t>
            </a:fld>
            <a:endParaRPr lang="en-GB"/>
          </a:p>
        </p:txBody>
      </p:sp>
    </p:spTree>
    <p:extLst>
      <p:ext uri="{BB962C8B-B14F-4D97-AF65-F5344CB8AC3E}">
        <p14:creationId xmlns:p14="http://schemas.microsoft.com/office/powerpoint/2010/main" val="7433693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649111"/>
            <a:ext cx="1478756" cy="10332156"/>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649111"/>
            <a:ext cx="4350544" cy="10332156"/>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E5831D9-3982-41FB-B786-DE95666C98D4}" type="datetimeFigureOut">
              <a:rPr lang="en-GB" smtClean="0"/>
              <a:t>30/08/2022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26A10F-DD62-40FD-8FDB-C0CA1F903184}" type="slidenum">
              <a:rPr lang="en-GB" smtClean="0"/>
              <a:t>‹#›</a:t>
            </a:fld>
            <a:endParaRPr lang="en-GB"/>
          </a:p>
        </p:txBody>
      </p:sp>
    </p:spTree>
    <p:extLst>
      <p:ext uri="{BB962C8B-B14F-4D97-AF65-F5344CB8AC3E}">
        <p14:creationId xmlns:p14="http://schemas.microsoft.com/office/powerpoint/2010/main" val="36644914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649114"/>
            <a:ext cx="5915025" cy="235655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3245556"/>
            <a:ext cx="5915025" cy="773571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11300181"/>
            <a:ext cx="1543050" cy="649111"/>
          </a:xfrm>
          <a:prstGeom prst="rect">
            <a:avLst/>
          </a:prstGeom>
        </p:spPr>
        <p:txBody>
          <a:bodyPr vert="horz" lIns="91440" tIns="45720" rIns="91440" bIns="45720" rtlCol="0" anchor="ctr"/>
          <a:lstStyle>
            <a:lvl1pPr algn="l">
              <a:defRPr sz="900">
                <a:solidFill>
                  <a:schemeClr val="tx1">
                    <a:tint val="75000"/>
                  </a:schemeClr>
                </a:solidFill>
              </a:defRPr>
            </a:lvl1pPr>
          </a:lstStyle>
          <a:p>
            <a:fld id="{7E5831D9-3982-41FB-B786-DE95666C98D4}" type="datetimeFigureOut">
              <a:rPr lang="en-GB" smtClean="0"/>
              <a:t>30/08/2022</a:t>
            </a:fld>
            <a:endParaRPr lang="en-GB"/>
          </a:p>
        </p:txBody>
      </p:sp>
      <p:sp>
        <p:nvSpPr>
          <p:cNvPr id="5" name="Footer Placeholder 4"/>
          <p:cNvSpPr>
            <a:spLocks noGrp="1"/>
          </p:cNvSpPr>
          <p:nvPr>
            <p:ph type="ftr" sz="quarter" idx="3"/>
          </p:nvPr>
        </p:nvSpPr>
        <p:spPr>
          <a:xfrm>
            <a:off x="2271713" y="11300181"/>
            <a:ext cx="2314575" cy="649111"/>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11300181"/>
            <a:ext cx="1543050" cy="649111"/>
          </a:xfrm>
          <a:prstGeom prst="rect">
            <a:avLst/>
          </a:prstGeom>
        </p:spPr>
        <p:txBody>
          <a:bodyPr vert="horz" lIns="91440" tIns="45720" rIns="91440" bIns="45720" rtlCol="0" anchor="ctr"/>
          <a:lstStyle>
            <a:lvl1pPr algn="r">
              <a:defRPr sz="900">
                <a:solidFill>
                  <a:schemeClr val="tx1">
                    <a:tint val="75000"/>
                  </a:schemeClr>
                </a:solidFill>
              </a:defRPr>
            </a:lvl1pPr>
          </a:lstStyle>
          <a:p>
            <a:fld id="{E126A10F-DD62-40FD-8FDB-C0CA1F903184}" type="slidenum">
              <a:rPr lang="en-GB" smtClean="0"/>
              <a:t>‹#›</a:t>
            </a:fld>
            <a:endParaRPr lang="en-GB"/>
          </a:p>
        </p:txBody>
      </p:sp>
    </p:spTree>
    <p:extLst>
      <p:ext uri="{BB962C8B-B14F-4D97-AF65-F5344CB8AC3E}">
        <p14:creationId xmlns:p14="http://schemas.microsoft.com/office/powerpoint/2010/main" val="29768858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hyperlink" Target="https://www.arbookfind.co.uk/" TargetMode="External"/><Relationship Id="rId7" Type="http://schemas.openxmlformats.org/officeDocument/2006/relationships/image" Target="../media/image4.png"/><Relationship Id="rId2" Type="http://schemas.openxmlformats.org/officeDocument/2006/relationships/hyperlink" Target="https://www.eyemouthprimary.co.uk/" TargetMode="External"/><Relationship Id="rId1" Type="http://schemas.openxmlformats.org/officeDocument/2006/relationships/slideLayout" Target="../slideLayouts/slideLayout1.xml"/><Relationship Id="rId6" Type="http://schemas.openxmlformats.org/officeDocument/2006/relationships/image" Target="../media/image3.emf"/><Relationship Id="rId5" Type="http://schemas.openxmlformats.org/officeDocument/2006/relationships/image" Target="../media/image2.jpeg"/><Relationship Id="rId4" Type="http://schemas.openxmlformats.org/officeDocument/2006/relationships/image" Target="../media/image1.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32E10D02-B9F8-194A-BF2D-21F10A18A91B}"/>
              </a:ext>
            </a:extLst>
          </p:cNvPr>
          <p:cNvGraphicFramePr>
            <a:graphicFrameLocks noGrp="1"/>
          </p:cNvGraphicFramePr>
          <p:nvPr>
            <p:extLst>
              <p:ext uri="{D42A27DB-BD31-4B8C-83A1-F6EECF244321}">
                <p14:modId xmlns:p14="http://schemas.microsoft.com/office/powerpoint/2010/main" val="539319706"/>
              </p:ext>
            </p:extLst>
          </p:nvPr>
        </p:nvGraphicFramePr>
        <p:xfrm>
          <a:off x="304800" y="3301067"/>
          <a:ext cx="3048000" cy="8137897"/>
        </p:xfrm>
        <a:graphic>
          <a:graphicData uri="http://schemas.openxmlformats.org/drawingml/2006/table">
            <a:tbl>
              <a:tblPr firstRow="1" bandRow="1">
                <a:tableStyleId>{5940675A-B579-460E-94D1-54222C63F5DA}</a:tableStyleId>
              </a:tblPr>
              <a:tblGrid>
                <a:gridCol w="3048000">
                  <a:extLst>
                    <a:ext uri="{9D8B030D-6E8A-4147-A177-3AD203B41FA5}">
                      <a16:colId xmlns:a16="http://schemas.microsoft.com/office/drawing/2014/main" val="980440823"/>
                    </a:ext>
                  </a:extLst>
                </a:gridCol>
              </a:tblGrid>
              <a:tr h="8137897">
                <a:tc>
                  <a:txBody>
                    <a:bodyPr/>
                    <a:lstStyle/>
                    <a:p>
                      <a:r>
                        <a:rPr lang="en-US" sz="1400" b="1" dirty="0">
                          <a:latin typeface="PT Sans" panose="020B0503020203020204" pitchFamily="34" charset="77"/>
                        </a:rPr>
                        <a:t>What we </a:t>
                      </a:r>
                      <a:r>
                        <a:rPr lang="en-US" sz="1400" b="1" dirty="0" smtClean="0">
                          <a:latin typeface="PT Sans" panose="020B0503020203020204" pitchFamily="34" charset="77"/>
                        </a:rPr>
                        <a:t>do</a:t>
                      </a:r>
                    </a:p>
                    <a:p>
                      <a:endParaRPr lang="en-US" sz="1600" b="1" dirty="0">
                        <a:latin typeface="PT Sans" panose="020B0503020203020204" pitchFamily="34" charset="77"/>
                      </a:endParaRPr>
                    </a:p>
                    <a:p>
                      <a:r>
                        <a:rPr lang="en-GB" sz="1200" kern="1200" dirty="0">
                          <a:solidFill>
                            <a:schemeClr val="tx1"/>
                          </a:solidFill>
                          <a:effectLst/>
                          <a:latin typeface="PT Sans" panose="020B0503020203020204"/>
                          <a:ea typeface="+mn-ea"/>
                          <a:cs typeface="+mn-cs"/>
                        </a:rPr>
                        <a:t>In school your child will be given daily opportunities to engage with texts. We aim to hear children reading aloud regularly, promote thinking about texts through questioning and learning activities and also provide targeted support wherever it is needed. Children are also given access to texts through a number of ways.</a:t>
                      </a:r>
                    </a:p>
                    <a:p>
                      <a:r>
                        <a:rPr lang="en-GB" sz="1200" kern="1200" dirty="0">
                          <a:solidFill>
                            <a:schemeClr val="tx1"/>
                          </a:solidFill>
                          <a:effectLst/>
                          <a:latin typeface="PT Sans" panose="020B0503020203020204"/>
                          <a:ea typeface="+mn-ea"/>
                          <a:cs typeface="+mn-cs"/>
                        </a:rPr>
                        <a:t>The school has a well-stocked library of books, which is ever expanding. This includes fiction and non-fiction books, newspapers, comics and graphic novels. Children also have access to an online library. To access this search for the school website, click on the pupil dropdown (found at the top of the main page) and select the ‘reading logins and information’. From here, click on the link to the ‘online e-library</a:t>
                      </a:r>
                      <a:r>
                        <a:rPr lang="en-GB" sz="1100" kern="1200" dirty="0">
                          <a:solidFill>
                            <a:schemeClr val="tx1"/>
                          </a:solidFill>
                          <a:effectLst/>
                          <a:latin typeface="PT Sans" panose="020B0503020203020204"/>
                          <a:ea typeface="+mn-ea"/>
                          <a:cs typeface="+mn-cs"/>
                        </a:rPr>
                        <a:t>’.</a:t>
                      </a:r>
                    </a:p>
                    <a:p>
                      <a:r>
                        <a:rPr lang="en-US" sz="1000" b="1" dirty="0" smtClean="0">
                          <a:latin typeface="PT Sans" panose="020B0503020203020204" pitchFamily="34" charset="77"/>
                        </a:rPr>
                        <a:t>Link to website-</a:t>
                      </a:r>
                      <a:r>
                        <a:rPr lang="en-GB" sz="1000" dirty="0" smtClean="0">
                          <a:hlinkClick r:id="rId2"/>
                        </a:rPr>
                        <a:t>Eyemouth Primary School – Home</a:t>
                      </a:r>
                      <a:endParaRPr lang="en-GB" sz="1000" dirty="0" smtClean="0"/>
                    </a:p>
                    <a:p>
                      <a:endParaRPr lang="en-US" sz="1000" b="1" dirty="0">
                        <a:latin typeface="PT Sans" panose="020B0503020203020204" pitchFamily="34" charset="77"/>
                      </a:endParaRPr>
                    </a:p>
                    <a:p>
                      <a:r>
                        <a:rPr lang="en-US" sz="1400" b="1" dirty="0">
                          <a:latin typeface="PT Sans" panose="020B0503020203020204" pitchFamily="34" charset="77"/>
                        </a:rPr>
                        <a:t>Online </a:t>
                      </a:r>
                      <a:r>
                        <a:rPr lang="en-US" sz="1400" b="1" dirty="0" smtClean="0">
                          <a:latin typeface="PT Sans" panose="020B0503020203020204" pitchFamily="34" charset="77"/>
                        </a:rPr>
                        <a:t>library-</a:t>
                      </a:r>
                      <a:endParaRPr lang="en-US" sz="1400" b="1" dirty="0">
                        <a:latin typeface="PT Sans" panose="020B0503020203020204" pitchFamily="34" charset="77"/>
                      </a:endParaRPr>
                    </a:p>
                    <a:p>
                      <a:endParaRPr lang="en-US" sz="1400" b="1" dirty="0">
                        <a:latin typeface="PT Sans" panose="020B0503020203020204" pitchFamily="34" charset="77"/>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PT Sans" panose="020B0503020203020204"/>
                          <a:ea typeface="+mn-ea"/>
                          <a:cs typeface="+mn-cs"/>
                        </a:rPr>
                        <a:t>To use the online library your child will have been provided with login details (contact your class teacher if you do not have this). This will give you access to the library and allow your child to borrow books. To help get the right choice of books there is a search tool that provides collections grouped in Accelerated Reading levels. To do this find the Accelerated Reading logo near the top of the main page and click of the ‘resources here’ link</a:t>
                      </a:r>
                      <a:r>
                        <a:rPr lang="en-GB" sz="1200" kern="1200">
                          <a:solidFill>
                            <a:schemeClr val="tx1"/>
                          </a:solidFill>
                          <a:effectLst/>
                          <a:latin typeface="PT Sans" panose="020B0503020203020204"/>
                          <a:ea typeface="+mn-ea"/>
                          <a:cs typeface="+mn-cs"/>
                        </a:rPr>
                        <a:t>. </a:t>
                      </a:r>
                      <a:endParaRPr lang="en-GB" sz="1200" kern="1200" smtClean="0">
                        <a:solidFill>
                          <a:schemeClr val="tx1"/>
                        </a:solidFill>
                        <a:effectLst/>
                        <a:latin typeface="PT Sans" panose="020B0503020203020204"/>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lang="en-GB" sz="1200" kern="1200" dirty="0" smtClean="0">
                        <a:solidFill>
                          <a:schemeClr val="tx1"/>
                        </a:solidFill>
                        <a:effectLst/>
                        <a:latin typeface="PT Sans" panose="020B050302020302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kern="1200" baseline="0" dirty="0" smtClean="0">
                          <a:solidFill>
                            <a:schemeClr val="tx1"/>
                          </a:solidFill>
                          <a:effectLst/>
                          <a:latin typeface="PT Sans" panose="020B0503020203020204"/>
                          <a:ea typeface="+mn-ea"/>
                          <a:cs typeface="+mn-cs"/>
                        </a:rPr>
                        <a:t>The online library has over 1500 books to chose from! </a:t>
                      </a:r>
                      <a:endParaRPr lang="en-GB" sz="1200" kern="1200" dirty="0">
                        <a:solidFill>
                          <a:schemeClr val="tx1"/>
                        </a:solidFill>
                        <a:effectLst/>
                        <a:latin typeface="PT Sans" panose="020B0503020203020204"/>
                        <a:ea typeface="+mn-ea"/>
                        <a:cs typeface="+mn-cs"/>
                      </a:endParaRPr>
                    </a:p>
                    <a:p>
                      <a:endParaRPr lang="en-US" sz="1400" b="1" dirty="0" smtClean="0">
                        <a:latin typeface="PT Sans" panose="020B0503020203020204" pitchFamily="34" charset="77"/>
                      </a:endParaRPr>
                    </a:p>
                    <a:p>
                      <a:endParaRPr lang="en-US" sz="1400" b="1" dirty="0">
                        <a:latin typeface="PT Sans" panose="020B0503020203020204" pitchFamily="34" charset="77"/>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717784893"/>
                  </a:ext>
                </a:extLst>
              </a:tr>
            </a:tbl>
          </a:graphicData>
        </a:graphic>
      </p:graphicFrame>
      <p:graphicFrame>
        <p:nvGraphicFramePr>
          <p:cNvPr id="5" name="Table 5">
            <a:extLst>
              <a:ext uri="{FF2B5EF4-FFF2-40B4-BE49-F238E27FC236}">
                <a16:creationId xmlns:a16="http://schemas.microsoft.com/office/drawing/2014/main" id="{83FBD1CE-A410-F54B-BB1A-F85AAFC7B9DD}"/>
              </a:ext>
            </a:extLst>
          </p:cNvPr>
          <p:cNvGraphicFramePr>
            <a:graphicFrameLocks noGrp="1"/>
          </p:cNvGraphicFramePr>
          <p:nvPr>
            <p:extLst>
              <p:ext uri="{D42A27DB-BD31-4B8C-83A1-F6EECF244321}">
                <p14:modId xmlns:p14="http://schemas.microsoft.com/office/powerpoint/2010/main" val="2855167497"/>
              </p:ext>
            </p:extLst>
          </p:nvPr>
        </p:nvGraphicFramePr>
        <p:xfrm>
          <a:off x="1447800" y="361950"/>
          <a:ext cx="3895725" cy="1363980"/>
        </p:xfrm>
        <a:graphic>
          <a:graphicData uri="http://schemas.openxmlformats.org/drawingml/2006/table">
            <a:tbl>
              <a:tblPr firstRow="1" bandRow="1">
                <a:tableStyleId>{5940675A-B579-460E-94D1-54222C63F5DA}</a:tableStyleId>
              </a:tblPr>
              <a:tblGrid>
                <a:gridCol w="3895725">
                  <a:extLst>
                    <a:ext uri="{9D8B030D-6E8A-4147-A177-3AD203B41FA5}">
                      <a16:colId xmlns:a16="http://schemas.microsoft.com/office/drawing/2014/main" val="2481389462"/>
                    </a:ext>
                  </a:extLst>
                </a:gridCol>
              </a:tblGrid>
              <a:tr h="1335666">
                <a:tc>
                  <a:txBody>
                    <a:bodyPr/>
                    <a:lstStyle/>
                    <a:p>
                      <a:endParaRPr lang="en-US" dirty="0" smtClean="0"/>
                    </a:p>
                    <a:p>
                      <a:endParaRPr lang="en-US" dirty="0"/>
                    </a:p>
                    <a:p>
                      <a:endParaRPr lang="en-US" dirty="0" smtClean="0"/>
                    </a:p>
                    <a:p>
                      <a:endParaRPr lang="en-US" sz="300" dirty="0"/>
                    </a:p>
                    <a:p>
                      <a:pPr marL="0" marR="0" lvl="0" indent="0" algn="l" defTabSz="685800" rtl="0" eaLnBrk="1" fontAlgn="auto" latinLnBrk="0" hangingPunct="1">
                        <a:lnSpc>
                          <a:spcPct val="100000"/>
                        </a:lnSpc>
                        <a:spcBef>
                          <a:spcPts val="0"/>
                        </a:spcBef>
                        <a:spcAft>
                          <a:spcPts val="0"/>
                        </a:spcAft>
                        <a:buClrTx/>
                        <a:buSzTx/>
                        <a:buFontTx/>
                        <a:buNone/>
                        <a:tabLst/>
                        <a:defRPr/>
                      </a:pPr>
                      <a:r>
                        <a:rPr lang="en-GB" sz="2000" b="1" kern="1200" dirty="0" smtClean="0">
                          <a:solidFill>
                            <a:schemeClr val="bg1"/>
                          </a:solidFill>
                          <a:effectLst/>
                          <a:latin typeface="PT Sans" panose="020B0503020203020204"/>
                          <a:ea typeface="+mn-ea"/>
                          <a:cs typeface="+mn-cs"/>
                        </a:rPr>
                        <a:t>   </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2000" b="1" kern="1200" dirty="0" smtClean="0">
                          <a:solidFill>
                            <a:schemeClr val="bg1"/>
                          </a:solidFill>
                          <a:effectLst/>
                          <a:latin typeface="PT Sans" panose="020B0503020203020204"/>
                          <a:ea typeface="+mn-ea"/>
                          <a:cs typeface="+mn-cs"/>
                        </a:rPr>
                        <a:t>Reading at Eyemouth Primary  </a:t>
                      </a:r>
                      <a:r>
                        <a:rPr lang="en-GB" sz="2000" b="1" kern="1200" dirty="0" err="1" smtClean="0">
                          <a:solidFill>
                            <a:schemeClr val="bg1"/>
                          </a:solidFill>
                          <a:effectLst/>
                          <a:latin typeface="PT Sans" panose="020B0503020203020204"/>
                          <a:ea typeface="+mn-ea"/>
                          <a:cs typeface="+mn-cs"/>
                        </a:rPr>
                        <a:t>P4</a:t>
                      </a:r>
                      <a:r>
                        <a:rPr lang="en-GB" sz="2000" b="1" kern="1200" dirty="0" smtClean="0">
                          <a:solidFill>
                            <a:schemeClr val="bg1"/>
                          </a:solidFill>
                          <a:effectLst/>
                          <a:latin typeface="PT Sans" panose="020B0503020203020204"/>
                          <a:ea typeface="+mn-ea"/>
                          <a:cs typeface="+mn-cs"/>
                        </a:rPr>
                        <a:t>-7</a:t>
                      </a:r>
                      <a:endParaRPr lang="en-GB" sz="2000" kern="1200" dirty="0">
                        <a:solidFill>
                          <a:schemeClr val="bg1"/>
                        </a:solidFill>
                        <a:effectLst/>
                        <a:latin typeface="PT Sans" panose="020B0503020203020204"/>
                        <a:ea typeface="+mn-ea"/>
                        <a:cs typeface="+mn-cs"/>
                      </a:endParaRPr>
                    </a:p>
                  </a:txBody>
                  <a:tcPr>
                    <a:solidFill>
                      <a:srgbClr val="00B0F0"/>
                    </a:solidFill>
                  </a:tcPr>
                </a:tc>
                <a:extLst>
                  <a:ext uri="{0D108BD9-81ED-4DB2-BD59-A6C34878D82A}">
                    <a16:rowId xmlns:a16="http://schemas.microsoft.com/office/drawing/2014/main" val="968464922"/>
                  </a:ext>
                </a:extLst>
              </a:tr>
            </a:tbl>
          </a:graphicData>
        </a:graphic>
      </p:graphicFrame>
      <p:graphicFrame>
        <p:nvGraphicFramePr>
          <p:cNvPr id="6" name="Table 4">
            <a:extLst>
              <a:ext uri="{FF2B5EF4-FFF2-40B4-BE49-F238E27FC236}">
                <a16:creationId xmlns:a16="http://schemas.microsoft.com/office/drawing/2014/main" id="{7AF26692-2B87-8646-A058-19DA9D25FF81}"/>
              </a:ext>
            </a:extLst>
          </p:cNvPr>
          <p:cNvGraphicFramePr>
            <a:graphicFrameLocks noGrp="1"/>
          </p:cNvGraphicFramePr>
          <p:nvPr>
            <p:extLst>
              <p:ext uri="{D42A27DB-BD31-4B8C-83A1-F6EECF244321}">
                <p14:modId xmlns:p14="http://schemas.microsoft.com/office/powerpoint/2010/main" val="3623350557"/>
              </p:ext>
            </p:extLst>
          </p:nvPr>
        </p:nvGraphicFramePr>
        <p:xfrm>
          <a:off x="3515357" y="3301067"/>
          <a:ext cx="2975743" cy="8137897"/>
        </p:xfrm>
        <a:graphic>
          <a:graphicData uri="http://schemas.openxmlformats.org/drawingml/2006/table">
            <a:tbl>
              <a:tblPr firstRow="1" bandRow="1">
                <a:tableStyleId>{5940675A-B579-460E-94D1-54222C63F5DA}</a:tableStyleId>
              </a:tblPr>
              <a:tblGrid>
                <a:gridCol w="2975743">
                  <a:extLst>
                    <a:ext uri="{9D8B030D-6E8A-4147-A177-3AD203B41FA5}">
                      <a16:colId xmlns:a16="http://schemas.microsoft.com/office/drawing/2014/main" val="980440823"/>
                    </a:ext>
                  </a:extLst>
                </a:gridCol>
              </a:tblGrid>
              <a:tr h="8137897">
                <a:tc>
                  <a:txBody>
                    <a:bodyPr/>
                    <a:lstStyle/>
                    <a:p>
                      <a:r>
                        <a:rPr lang="en-US" sz="1400" b="1" kern="1200" dirty="0">
                          <a:solidFill>
                            <a:schemeClr val="tx1"/>
                          </a:solidFill>
                          <a:latin typeface="PT Sans" panose="020B0503020203020204" pitchFamily="34" charset="77"/>
                          <a:ea typeface="+mn-ea"/>
                          <a:cs typeface="+mn-cs"/>
                        </a:rPr>
                        <a:t>Accelerated </a:t>
                      </a:r>
                      <a:r>
                        <a:rPr lang="en-US" sz="1400" b="1" kern="1200" dirty="0" smtClean="0">
                          <a:solidFill>
                            <a:schemeClr val="tx1"/>
                          </a:solidFill>
                          <a:latin typeface="PT Sans" panose="020B0503020203020204" pitchFamily="34" charset="77"/>
                          <a:ea typeface="+mn-ea"/>
                          <a:cs typeface="+mn-cs"/>
                        </a:rPr>
                        <a:t>Reading</a:t>
                      </a:r>
                    </a:p>
                    <a:p>
                      <a:endParaRPr lang="en-GB" sz="1350" kern="1200" dirty="0" smtClean="0">
                        <a:solidFill>
                          <a:schemeClr val="tx1"/>
                        </a:solidFill>
                        <a:effectLst/>
                        <a:latin typeface="+mn-lt"/>
                        <a:ea typeface="+mn-ea"/>
                        <a:cs typeface="+mn-cs"/>
                      </a:endParaRPr>
                    </a:p>
                    <a:p>
                      <a:pPr lvl="0"/>
                      <a:r>
                        <a:rPr lang="en-GB" sz="1200" u="none" strike="noStrike" kern="1200" dirty="0" smtClean="0">
                          <a:solidFill>
                            <a:schemeClr val="tx1"/>
                          </a:solidFill>
                          <a:effectLst/>
                          <a:latin typeface="PT Sans" panose="020B0503020203020204"/>
                          <a:ea typeface="+mn-ea"/>
                          <a:cs typeface="+mn-cs"/>
                        </a:rPr>
                        <a:t>Children in </a:t>
                      </a:r>
                      <a:r>
                        <a:rPr lang="en-GB" sz="1200" u="none" strike="noStrike" kern="1200" dirty="0" err="1" smtClean="0">
                          <a:solidFill>
                            <a:schemeClr val="tx1"/>
                          </a:solidFill>
                          <a:effectLst/>
                          <a:latin typeface="PT Sans" panose="020B0503020203020204"/>
                          <a:ea typeface="+mn-ea"/>
                          <a:cs typeface="+mn-cs"/>
                        </a:rPr>
                        <a:t>P4</a:t>
                      </a:r>
                      <a:r>
                        <a:rPr lang="en-GB" sz="1200" u="none" strike="noStrike" kern="1200" dirty="0" smtClean="0">
                          <a:solidFill>
                            <a:schemeClr val="tx1"/>
                          </a:solidFill>
                          <a:effectLst/>
                          <a:latin typeface="PT Sans" panose="020B0503020203020204"/>
                          <a:ea typeface="+mn-ea"/>
                          <a:cs typeface="+mn-cs"/>
                        </a:rPr>
                        <a:t>-7 use the accelerated reading programme which is used to track children’s progress in reading.  Children carry out a quiz called STAR reader in school and their score is used to determine a range of books they can select from which are not too difficult, yet challenging.  Your child’s</a:t>
                      </a:r>
                      <a:r>
                        <a:rPr lang="en-GB" sz="1200" u="none" strike="noStrike" kern="1200" baseline="0" dirty="0" smtClean="0">
                          <a:solidFill>
                            <a:schemeClr val="tx1"/>
                          </a:solidFill>
                          <a:effectLst/>
                          <a:latin typeface="PT Sans" panose="020B0503020203020204"/>
                          <a:ea typeface="+mn-ea"/>
                          <a:cs typeface="+mn-cs"/>
                        </a:rPr>
                        <a:t> recommended reading range will be provided in their reading record. </a:t>
                      </a:r>
                      <a:r>
                        <a:rPr lang="en-GB" sz="1200" u="none" strike="noStrike" kern="1200" dirty="0" smtClean="0">
                          <a:solidFill>
                            <a:schemeClr val="tx1"/>
                          </a:solidFill>
                          <a:effectLst/>
                          <a:latin typeface="PT Sans" panose="020B0503020203020204"/>
                          <a:ea typeface="+mn-ea"/>
                          <a:cs typeface="+mn-cs"/>
                        </a:rPr>
                        <a:t>At the end of each book children take a quiz about the book and the scores are collected to check the book has been understood.  </a:t>
                      </a:r>
                      <a:endParaRPr lang="en-GB" sz="1200" kern="1200" dirty="0" smtClean="0">
                        <a:solidFill>
                          <a:schemeClr val="tx1"/>
                        </a:solidFill>
                        <a:effectLst/>
                        <a:latin typeface="PT Sans" panose="020B0503020203020204"/>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PT Sans" panose="020B0503020203020204"/>
                          <a:ea typeface="+mn-ea"/>
                          <a:cs typeface="+mn-cs"/>
                        </a:rPr>
                        <a:t>To </a:t>
                      </a:r>
                      <a:r>
                        <a:rPr lang="en-GB" sz="1200" kern="1200" dirty="0">
                          <a:solidFill>
                            <a:schemeClr val="tx1"/>
                          </a:solidFill>
                          <a:effectLst/>
                          <a:latin typeface="PT Sans" panose="020B0503020203020204"/>
                          <a:ea typeface="+mn-ea"/>
                          <a:cs typeface="+mn-cs"/>
                        </a:rPr>
                        <a:t>help you choose books at the recommended level, you can use AR book finder. Search for ‘</a:t>
                      </a:r>
                      <a:r>
                        <a:rPr lang="en-GB" sz="1200" kern="1200" dirty="0" err="1">
                          <a:solidFill>
                            <a:schemeClr val="tx1"/>
                          </a:solidFill>
                          <a:effectLst/>
                          <a:latin typeface="PT Sans" panose="020B0503020203020204"/>
                          <a:ea typeface="+mn-ea"/>
                          <a:cs typeface="+mn-cs"/>
                        </a:rPr>
                        <a:t>ar</a:t>
                      </a:r>
                      <a:r>
                        <a:rPr lang="en-GB" sz="1200" kern="1200" dirty="0">
                          <a:solidFill>
                            <a:schemeClr val="tx1"/>
                          </a:solidFill>
                          <a:effectLst/>
                          <a:latin typeface="PT Sans" panose="020B0503020203020204"/>
                          <a:ea typeface="+mn-ea"/>
                          <a:cs typeface="+mn-cs"/>
                        </a:rPr>
                        <a:t> book finder’. Then select your role, type in the name of any book and the book </a:t>
                      </a:r>
                      <a:r>
                        <a:rPr lang="en-GB" sz="1200" kern="1200" dirty="0" smtClean="0">
                          <a:solidFill>
                            <a:schemeClr val="tx1"/>
                          </a:solidFill>
                          <a:effectLst/>
                          <a:latin typeface="PT Sans" panose="020B0503020203020204"/>
                          <a:ea typeface="+mn-ea"/>
                          <a:cs typeface="+mn-cs"/>
                        </a:rPr>
                        <a:t>level, </a:t>
                      </a:r>
                      <a:r>
                        <a:rPr lang="en-GB" sz="1200" kern="1200" dirty="0">
                          <a:solidFill>
                            <a:schemeClr val="tx1"/>
                          </a:solidFill>
                          <a:effectLst/>
                          <a:latin typeface="PT Sans" panose="020B0503020203020204"/>
                          <a:ea typeface="+mn-ea"/>
                          <a:cs typeface="+mn-cs"/>
                        </a:rPr>
                        <a:t>if it is available on AR, will be given.</a:t>
                      </a:r>
                    </a:p>
                    <a:p>
                      <a:r>
                        <a:rPr lang="en-US" dirty="0" smtClean="0"/>
                        <a:t> </a:t>
                      </a:r>
                      <a:r>
                        <a:rPr lang="en-US" dirty="0" smtClean="0">
                          <a:hlinkClick r:id="rId3"/>
                        </a:rPr>
                        <a:t>https://</a:t>
                      </a:r>
                      <a:r>
                        <a:rPr lang="en-US" dirty="0" err="1" smtClean="0">
                          <a:hlinkClick r:id="rId3"/>
                        </a:rPr>
                        <a:t>www.arbookfind.co.uk</a:t>
                      </a:r>
                      <a:r>
                        <a:rPr lang="en-US" dirty="0" smtClean="0">
                          <a:hlinkClick r:id="rId3"/>
                        </a:rPr>
                        <a:t>/</a:t>
                      </a:r>
                      <a:r>
                        <a:rPr lang="en-US" dirty="0" smtClean="0"/>
                        <a:t> </a:t>
                      </a:r>
                    </a:p>
                    <a:p>
                      <a:endParaRPr lang="en-US" dirty="0"/>
                    </a:p>
                    <a:p>
                      <a:r>
                        <a:rPr lang="en-US" sz="1400" b="1" dirty="0">
                          <a:latin typeface="PT Sans" panose="020B0503020203020204" pitchFamily="34" charset="77"/>
                        </a:rPr>
                        <a:t>Home learning</a:t>
                      </a:r>
                    </a:p>
                    <a:p>
                      <a:endParaRPr lang="en-US" sz="1400" b="1" dirty="0">
                        <a:latin typeface="PT Sans" panose="020B0503020203020204" pitchFamily="34" charset="77"/>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PT Sans" panose="020B0503020203020204"/>
                          <a:ea typeface="+mn-ea"/>
                          <a:cs typeface="+mn-cs"/>
                        </a:rPr>
                        <a:t>As part of your child’s home learning we highly recommend regularly reading at home. As a starter we suggest a minimum of 3 reading sessions of </a:t>
                      </a:r>
                      <a:r>
                        <a:rPr lang="en-GB" sz="1200" kern="1200" dirty="0" smtClean="0">
                          <a:solidFill>
                            <a:schemeClr val="tx1"/>
                          </a:solidFill>
                          <a:effectLst/>
                          <a:latin typeface="PT Sans" panose="020B0503020203020204"/>
                          <a:ea typeface="+mn-ea"/>
                          <a:cs typeface="+mn-cs"/>
                        </a:rPr>
                        <a:t>approximately</a:t>
                      </a:r>
                      <a:r>
                        <a:rPr lang="en-GB" sz="1200" kern="1200" baseline="0" dirty="0" smtClean="0">
                          <a:solidFill>
                            <a:schemeClr val="tx1"/>
                          </a:solidFill>
                          <a:effectLst/>
                          <a:latin typeface="PT Sans" panose="020B0503020203020204"/>
                          <a:ea typeface="+mn-ea"/>
                          <a:cs typeface="+mn-cs"/>
                        </a:rPr>
                        <a:t> </a:t>
                      </a:r>
                      <a:r>
                        <a:rPr lang="en-GB" sz="1200" kern="1200" dirty="0" smtClean="0">
                          <a:solidFill>
                            <a:schemeClr val="tx1"/>
                          </a:solidFill>
                          <a:effectLst/>
                          <a:latin typeface="PT Sans" panose="020B0503020203020204"/>
                          <a:ea typeface="+mn-ea"/>
                          <a:cs typeface="+mn-cs"/>
                        </a:rPr>
                        <a:t>20 </a:t>
                      </a:r>
                      <a:r>
                        <a:rPr lang="en-GB" sz="1200" kern="1200" dirty="0">
                          <a:solidFill>
                            <a:schemeClr val="tx1"/>
                          </a:solidFill>
                          <a:effectLst/>
                          <a:latin typeface="PT Sans" panose="020B0503020203020204"/>
                          <a:ea typeface="+mn-ea"/>
                          <a:cs typeface="+mn-cs"/>
                        </a:rPr>
                        <a:t>minutes per week. It is also advisable that you hear your </a:t>
                      </a:r>
                      <a:r>
                        <a:rPr lang="en-GB" sz="1200" kern="1200" dirty="0" smtClean="0">
                          <a:solidFill>
                            <a:schemeClr val="tx1"/>
                          </a:solidFill>
                          <a:effectLst/>
                          <a:latin typeface="PT Sans" panose="020B0503020203020204"/>
                          <a:ea typeface="+mn-ea"/>
                          <a:cs typeface="+mn-cs"/>
                        </a:rPr>
                        <a:t>child</a:t>
                      </a:r>
                      <a:r>
                        <a:rPr lang="en-GB" sz="1200" kern="1200" baseline="0" dirty="0" smtClean="0">
                          <a:solidFill>
                            <a:schemeClr val="tx1"/>
                          </a:solidFill>
                          <a:effectLst/>
                          <a:latin typeface="PT Sans" panose="020B0503020203020204"/>
                          <a:ea typeface="+mn-ea"/>
                          <a:cs typeface="+mn-cs"/>
                        </a:rPr>
                        <a:t> </a:t>
                      </a:r>
                      <a:r>
                        <a:rPr lang="en-GB" sz="1200" kern="1200" dirty="0" smtClean="0">
                          <a:solidFill>
                            <a:schemeClr val="tx1"/>
                          </a:solidFill>
                          <a:effectLst/>
                          <a:latin typeface="PT Sans" panose="020B0503020203020204"/>
                          <a:ea typeface="+mn-ea"/>
                          <a:cs typeface="+mn-cs"/>
                        </a:rPr>
                        <a:t>reading </a:t>
                      </a:r>
                      <a:r>
                        <a:rPr lang="en-GB" sz="1200" kern="1200" dirty="0">
                          <a:solidFill>
                            <a:schemeClr val="tx1"/>
                          </a:solidFill>
                          <a:effectLst/>
                          <a:latin typeface="PT Sans" panose="020B0503020203020204"/>
                          <a:ea typeface="+mn-ea"/>
                          <a:cs typeface="+mn-cs"/>
                        </a:rPr>
                        <a:t>aloud during one of these sessions, when possible. Reading records should be signed by an adult once a week, with a short note of the reading added each time the child reads. This need only be the date and a record of the pages read. Reading records </a:t>
                      </a:r>
                      <a:r>
                        <a:rPr lang="en-GB" sz="1200" kern="1200" dirty="0" smtClean="0">
                          <a:solidFill>
                            <a:schemeClr val="tx1"/>
                          </a:solidFill>
                          <a:effectLst/>
                          <a:latin typeface="PT Sans" panose="020B0503020203020204"/>
                          <a:ea typeface="+mn-ea"/>
                          <a:cs typeface="+mn-cs"/>
                        </a:rPr>
                        <a:t>and</a:t>
                      </a:r>
                      <a:r>
                        <a:rPr lang="en-GB" sz="1200" kern="1200" baseline="0" dirty="0" smtClean="0">
                          <a:solidFill>
                            <a:schemeClr val="tx1"/>
                          </a:solidFill>
                          <a:effectLst/>
                          <a:latin typeface="PT Sans" panose="020B0503020203020204"/>
                          <a:ea typeface="+mn-ea"/>
                          <a:cs typeface="+mn-cs"/>
                        </a:rPr>
                        <a:t> reading materials should be brought to school daily and teachers will add a comment to the diary regularly  too.</a:t>
                      </a:r>
                      <a:endParaRPr lang="en-GB" sz="1200" kern="1200" dirty="0">
                        <a:solidFill>
                          <a:schemeClr val="tx1"/>
                        </a:solidFill>
                        <a:effectLst/>
                        <a:latin typeface="PT Sans" panose="020B0503020203020204"/>
                        <a:ea typeface="+mn-ea"/>
                        <a:cs typeface="+mn-cs"/>
                      </a:endParaRPr>
                    </a:p>
                    <a:p>
                      <a:endParaRPr lang="en-US" sz="1200" dirty="0">
                        <a:latin typeface="PT Sans" panose="020B0503020203020204" pitchFamily="34" charset="77"/>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717784893"/>
                  </a:ext>
                </a:extLst>
              </a:tr>
            </a:tbl>
          </a:graphicData>
        </a:graphic>
      </p:graphicFrame>
      <p:graphicFrame>
        <p:nvGraphicFramePr>
          <p:cNvPr id="8" name="Table 8">
            <a:extLst>
              <a:ext uri="{FF2B5EF4-FFF2-40B4-BE49-F238E27FC236}">
                <a16:creationId xmlns:a16="http://schemas.microsoft.com/office/drawing/2014/main" id="{465CA8D4-89CC-5247-A33A-E576711B0EDA}"/>
              </a:ext>
            </a:extLst>
          </p:cNvPr>
          <p:cNvGraphicFramePr>
            <a:graphicFrameLocks noGrp="1"/>
          </p:cNvGraphicFramePr>
          <p:nvPr>
            <p:extLst>
              <p:ext uri="{D42A27DB-BD31-4B8C-83A1-F6EECF244321}">
                <p14:modId xmlns:p14="http://schemas.microsoft.com/office/powerpoint/2010/main" val="4111488519"/>
              </p:ext>
            </p:extLst>
          </p:nvPr>
        </p:nvGraphicFramePr>
        <p:xfrm>
          <a:off x="304800" y="1936675"/>
          <a:ext cx="6169400" cy="997025"/>
        </p:xfrm>
        <a:graphic>
          <a:graphicData uri="http://schemas.openxmlformats.org/drawingml/2006/table">
            <a:tbl>
              <a:tblPr firstRow="1" bandRow="1">
                <a:tableStyleId>{5940675A-B579-460E-94D1-54222C63F5DA}</a:tableStyleId>
              </a:tblPr>
              <a:tblGrid>
                <a:gridCol w="6169400">
                  <a:extLst>
                    <a:ext uri="{9D8B030D-6E8A-4147-A177-3AD203B41FA5}">
                      <a16:colId xmlns:a16="http://schemas.microsoft.com/office/drawing/2014/main" val="502438075"/>
                    </a:ext>
                  </a:extLst>
                </a:gridCol>
              </a:tblGrid>
              <a:tr h="997025">
                <a:tc>
                  <a:txBody>
                    <a:bodyPr/>
                    <a:lstStyle/>
                    <a:p>
                      <a:r>
                        <a:rPr lang="en-GB" sz="1350" kern="1200" dirty="0">
                          <a:solidFill>
                            <a:schemeClr val="tx1"/>
                          </a:solidFill>
                          <a:effectLst/>
                          <a:latin typeface="PT Sans" panose="020B0503020203020204"/>
                          <a:ea typeface="+mn-ea"/>
                          <a:cs typeface="+mn-cs"/>
                        </a:rPr>
                        <a:t>Here, at Eyemouth Primary, we understand the important role reading has in helping the children in our school achieve as much as possible. Reading regularly helps our children in many ways to develop skills and knowledge that will benefit them throughout their lives. This is why we actively encourage regular reading both in school and out.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765014212"/>
                  </a:ext>
                </a:extLst>
              </a:tr>
            </a:tbl>
          </a:graphicData>
        </a:graphic>
      </p:graphicFrame>
      <p:cxnSp>
        <p:nvCxnSpPr>
          <p:cNvPr id="12" name="Straight Connector 11">
            <a:extLst>
              <a:ext uri="{FF2B5EF4-FFF2-40B4-BE49-F238E27FC236}">
                <a16:creationId xmlns:a16="http://schemas.microsoft.com/office/drawing/2014/main" id="{8508C7FE-B4F3-4A48-B69A-6E431286F4F1}"/>
              </a:ext>
            </a:extLst>
          </p:cNvPr>
          <p:cNvCxnSpPr/>
          <p:nvPr/>
        </p:nvCxnSpPr>
        <p:spPr>
          <a:xfrm>
            <a:off x="425825" y="3062007"/>
            <a:ext cx="6048375" cy="0"/>
          </a:xfrm>
          <a:prstGeom prst="line">
            <a:avLst/>
          </a:prstGeom>
        </p:spPr>
        <p:style>
          <a:lnRef idx="1">
            <a:schemeClr val="dk1"/>
          </a:lnRef>
          <a:fillRef idx="0">
            <a:schemeClr val="dk1"/>
          </a:fillRef>
          <a:effectRef idx="0">
            <a:schemeClr val="dk1"/>
          </a:effectRef>
          <a:fontRef idx="minor">
            <a:schemeClr val="tx1"/>
          </a:fontRef>
        </p:style>
      </p:cxnSp>
      <p:sp>
        <p:nvSpPr>
          <p:cNvPr id="15" name="Rectangle 14">
            <a:extLst>
              <a:ext uri="{FF2B5EF4-FFF2-40B4-BE49-F238E27FC236}">
                <a16:creationId xmlns:a16="http://schemas.microsoft.com/office/drawing/2014/main" id="{54777A52-8CC0-FB43-8948-E8146E488612}"/>
              </a:ext>
            </a:extLst>
          </p:cNvPr>
          <p:cNvSpPr/>
          <p:nvPr/>
        </p:nvSpPr>
        <p:spPr>
          <a:xfrm>
            <a:off x="425825" y="3062007"/>
            <a:ext cx="527516" cy="144000"/>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cxnSp>
        <p:nvCxnSpPr>
          <p:cNvPr id="16" name="Straight Connector 15">
            <a:extLst>
              <a:ext uri="{FF2B5EF4-FFF2-40B4-BE49-F238E27FC236}">
                <a16:creationId xmlns:a16="http://schemas.microsoft.com/office/drawing/2014/main" id="{CBB97247-520B-B04A-B0CA-AC810F9F6135}"/>
              </a:ext>
            </a:extLst>
          </p:cNvPr>
          <p:cNvCxnSpPr/>
          <p:nvPr/>
        </p:nvCxnSpPr>
        <p:spPr>
          <a:xfrm>
            <a:off x="425825" y="11678023"/>
            <a:ext cx="6048375" cy="0"/>
          </a:xfrm>
          <a:prstGeom prst="line">
            <a:avLst/>
          </a:prstGeom>
        </p:spPr>
        <p:style>
          <a:lnRef idx="1">
            <a:schemeClr val="dk1"/>
          </a:lnRef>
          <a:fillRef idx="0">
            <a:schemeClr val="dk1"/>
          </a:fillRef>
          <a:effectRef idx="0">
            <a:schemeClr val="dk1"/>
          </a:effectRef>
          <a:fontRef idx="minor">
            <a:schemeClr val="tx1"/>
          </a:fontRef>
        </p:style>
      </p:cxnSp>
      <p:pic>
        <p:nvPicPr>
          <p:cNvPr id="14" name="Picture 13"/>
          <p:cNvPicPr/>
          <p:nvPr/>
        </p:nvPicPr>
        <p:blipFill>
          <a:blip r:embed="rId4">
            <a:extLst>
              <a:ext uri="{28A0092B-C50C-407E-A947-70E740481C1C}">
                <a14:useLocalDpi xmlns:a14="http://schemas.microsoft.com/office/drawing/2010/main" val="0"/>
              </a:ext>
            </a:extLst>
          </a:blip>
          <a:srcRect/>
          <a:stretch>
            <a:fillRect/>
          </a:stretch>
        </p:blipFill>
        <p:spPr bwMode="auto">
          <a:xfrm>
            <a:off x="250163" y="591447"/>
            <a:ext cx="878840" cy="784523"/>
          </a:xfrm>
          <a:prstGeom prst="rect">
            <a:avLst/>
          </a:prstGeom>
          <a:noFill/>
          <a:ln>
            <a:noFill/>
          </a:ln>
          <a:effectLst/>
        </p:spPr>
      </p:pic>
      <p:pic>
        <p:nvPicPr>
          <p:cNvPr id="17" name="Picture 16" descr="Image result for eyemouth primary school badge"/>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5702675" y="635570"/>
            <a:ext cx="771525" cy="767715"/>
          </a:xfrm>
          <a:prstGeom prst="rect">
            <a:avLst/>
          </a:prstGeom>
          <a:noFill/>
          <a:ln>
            <a:noFill/>
          </a:ln>
        </p:spPr>
      </p:pic>
      <p:pic>
        <p:nvPicPr>
          <p:cNvPr id="18" name="Picture 17"/>
          <p:cNvPicPr/>
          <p:nvPr/>
        </p:nvPicPr>
        <p:blipFill>
          <a:blip r:embed="rId6">
            <a:extLst>
              <a:ext uri="{28A0092B-C50C-407E-A947-70E740481C1C}">
                <a14:useLocalDpi xmlns:a14="http://schemas.microsoft.com/office/drawing/2010/main" val="0"/>
              </a:ext>
            </a:extLst>
          </a:blip>
          <a:srcRect/>
          <a:stretch>
            <a:fillRect/>
          </a:stretch>
        </p:blipFill>
        <p:spPr bwMode="auto">
          <a:xfrm>
            <a:off x="1857375" y="635570"/>
            <a:ext cx="3152775" cy="621730"/>
          </a:xfrm>
          <a:prstGeom prst="rect">
            <a:avLst/>
          </a:prstGeom>
          <a:noFill/>
          <a:ln>
            <a:noFill/>
          </a:ln>
          <a:effectLst/>
        </p:spPr>
      </p:pic>
      <p:pic>
        <p:nvPicPr>
          <p:cNvPr id="7" name="Picture 6"/>
          <p:cNvPicPr>
            <a:picLocks noChangeAspect="1"/>
          </p:cNvPicPr>
          <p:nvPr/>
        </p:nvPicPr>
        <p:blipFill>
          <a:blip r:embed="rId7"/>
          <a:stretch>
            <a:fillRect/>
          </a:stretch>
        </p:blipFill>
        <p:spPr>
          <a:xfrm>
            <a:off x="638773" y="10035593"/>
            <a:ext cx="1863537" cy="1113326"/>
          </a:xfrm>
          <a:prstGeom prst="rect">
            <a:avLst/>
          </a:prstGeom>
        </p:spPr>
      </p:pic>
      <p:pic>
        <p:nvPicPr>
          <p:cNvPr id="13" name="Picture 12"/>
          <p:cNvPicPr>
            <a:picLocks noChangeAspect="1"/>
          </p:cNvPicPr>
          <p:nvPr/>
        </p:nvPicPr>
        <p:blipFill>
          <a:blip r:embed="rId8"/>
          <a:stretch>
            <a:fillRect/>
          </a:stretch>
        </p:blipFill>
        <p:spPr>
          <a:xfrm>
            <a:off x="4159090" y="10536492"/>
            <a:ext cx="1688275" cy="902472"/>
          </a:xfrm>
          <a:prstGeom prst="rect">
            <a:avLst/>
          </a:prstGeom>
        </p:spPr>
      </p:pic>
    </p:spTree>
    <p:extLst>
      <p:ext uri="{BB962C8B-B14F-4D97-AF65-F5344CB8AC3E}">
        <p14:creationId xmlns:p14="http://schemas.microsoft.com/office/powerpoint/2010/main" val="228872752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70</TotalTime>
  <Words>586</Words>
  <Application>Microsoft Office PowerPoint</Application>
  <PresentationFormat>Widescreen</PresentationFormat>
  <Paragraphs>27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PT Sans</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Fryer</dc:creator>
  <cp:lastModifiedBy>Hiroz, Elizabeth</cp:lastModifiedBy>
  <cp:revision>11</cp:revision>
  <dcterms:created xsi:type="dcterms:W3CDTF">2022-02-22T16:19:30Z</dcterms:created>
  <dcterms:modified xsi:type="dcterms:W3CDTF">2022-08-30T08:16:52Z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9fedad31-c0c2-44e8-b26c-75143ee7ed65_Enabled">
    <vt:lpwstr>true</vt:lpwstr>
  </property>
  <property fmtid="{D5CDD505-2E9C-101B-9397-08002B2CF9AE}" pid="3" name="MSIP_Label_9fedad31-c0c2-44e8-b26c-75143ee7ed65_SetDate">
    <vt:lpwstr>2022-08-29T18:34:40Z</vt:lpwstr>
  </property>
  <property fmtid="{D5CDD505-2E9C-101B-9397-08002B2CF9AE}" pid="4" name="MSIP_Label_9fedad31-c0c2-44e8-b26c-75143ee7ed65_Method">
    <vt:lpwstr>Standard</vt:lpwstr>
  </property>
  <property fmtid="{D5CDD505-2E9C-101B-9397-08002B2CF9AE}" pid="5" name="MSIP_Label_9fedad31-c0c2-44e8-b26c-75143ee7ed65_Name">
    <vt:lpwstr>OFFICIAL</vt:lpwstr>
  </property>
  <property fmtid="{D5CDD505-2E9C-101B-9397-08002B2CF9AE}" pid="6" name="MSIP_Label_9fedad31-c0c2-44e8-b26c-75143ee7ed65_SiteId">
    <vt:lpwstr>89ed32a2-9b6b-41db-bb6f-376ec8fcd11d</vt:lpwstr>
  </property>
  <property fmtid="{D5CDD505-2E9C-101B-9397-08002B2CF9AE}" pid="7" name="MSIP_Label_9fedad31-c0c2-44e8-b26c-75143ee7ed65_ActionId">
    <vt:lpwstr>cc791339-2dcd-4dc7-bee7-776aefbff185</vt:lpwstr>
  </property>
  <property fmtid="{D5CDD505-2E9C-101B-9397-08002B2CF9AE}" pid="8" name="MSIP_Label_9fedad31-c0c2-44e8-b26c-75143ee7ed65_ContentBits">
    <vt:lpwstr>0</vt:lpwstr>
  </property>
</Properties>
</file>